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742113" cy="9872663"/>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30" userDrawn="1">
          <p15:clr>
            <a:srgbClr val="A4A3A4"/>
          </p15:clr>
        </p15:guide>
        <p15:guide id="2" pos="94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33" d="100"/>
          <a:sy n="33" d="100"/>
        </p:scale>
        <p:origin x="1386" y="24"/>
      </p:cViewPr>
      <p:guideLst>
        <p:guide orient="horz" pos="13530"/>
        <p:guide pos="94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wmf"/><Relationship Id="rId2" Type="http://schemas.openxmlformats.org/officeDocument/2006/relationships/image" Target="../media/image3.e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emf"/><Relationship Id="rId4"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2020-04-24</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1.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e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51"/>
          <p:cNvSpPr txBox="1">
            <a:spLocks noChangeArrowheads="1"/>
          </p:cNvSpPr>
          <p:nvPr/>
        </p:nvSpPr>
        <p:spPr bwMode="auto">
          <a:xfrm>
            <a:off x="466725" y="9041326"/>
            <a:ext cx="16630967" cy="1176337"/>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eaLnBrk="1" hangingPunct="1">
              <a:spcBef>
                <a:spcPct val="50000"/>
              </a:spcBef>
              <a:buFontTx/>
              <a:buNone/>
            </a:pPr>
            <a:r>
              <a:rPr lang="en-US" altLang="ko-KR" sz="4400" b="1" dirty="0">
                <a:solidFill>
                  <a:srgbClr val="89000B"/>
                </a:solidFill>
                <a:latin typeface="Arial Black" panose="020B0A04020102020204" pitchFamily="34" charset="0"/>
                <a:cs typeface="Arial" panose="020B0604020202020204" pitchFamily="34" charset="0"/>
              </a:rPr>
              <a:t>II. DESCRIPTION</a:t>
            </a:r>
            <a:endParaRPr lang="ko-KR" altLang="en-US" sz="4400" dirty="0">
              <a:solidFill>
                <a:srgbClr val="89000B"/>
              </a:solidFill>
              <a:latin typeface="Arial Black" panose="020B0A04020102020204" pitchFamily="34" charset="0"/>
              <a:cs typeface="Arial" panose="020B0604020202020204" pitchFamily="34" charset="0"/>
            </a:endParaRPr>
          </a:p>
        </p:txBody>
      </p:sp>
      <p:sp>
        <p:nvSpPr>
          <p:cNvPr id="14" name="Text Box 7"/>
          <p:cNvSpPr txBox="1">
            <a:spLocks noChangeArrowheads="1"/>
          </p:cNvSpPr>
          <p:nvPr/>
        </p:nvSpPr>
        <p:spPr bwMode="auto">
          <a:xfrm>
            <a:off x="466724" y="6097587"/>
            <a:ext cx="28681536" cy="345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eaLnBrk="1" hangingPunct="1">
              <a:lnSpc>
                <a:spcPct val="80000"/>
              </a:lnSpc>
              <a:spcBef>
                <a:spcPct val="50000"/>
              </a:spcBef>
              <a:buFontTx/>
              <a:buNone/>
            </a:pPr>
            <a:r>
              <a:rPr lang="ko-KR" altLang="en-US" sz="4400" b="1" dirty="0">
                <a:solidFill>
                  <a:srgbClr val="89000B"/>
                </a:solidFill>
                <a:latin typeface="Arial Black" panose="020B0A04020102020204" pitchFamily="34" charset="0"/>
                <a:cs typeface="Arial" panose="020B0604020202020204" pitchFamily="34" charset="0"/>
              </a:rPr>
              <a:t> </a:t>
            </a:r>
            <a:r>
              <a:rPr lang="en-US" altLang="ko-KR" sz="4400" b="1" dirty="0">
                <a:solidFill>
                  <a:srgbClr val="89000B"/>
                </a:solidFill>
                <a:latin typeface="Arial Black" panose="020B0A04020102020204" pitchFamily="34" charset="0"/>
                <a:cs typeface="Arial" panose="020B0604020202020204" pitchFamily="34" charset="0"/>
              </a:rPr>
              <a:t>I. </a:t>
            </a:r>
            <a:r>
              <a:rPr lang="en-US" altLang="ko-KR" sz="4400" dirty="0">
                <a:solidFill>
                  <a:srgbClr val="89000B"/>
                </a:solidFill>
                <a:latin typeface="Arial Black" panose="020B0A04020102020204" pitchFamily="34" charset="0"/>
                <a:cs typeface="Arial" panose="020B0604020202020204" pitchFamily="34" charset="0"/>
              </a:rPr>
              <a:t>INTRODUCTION</a:t>
            </a:r>
          </a:p>
          <a:p>
            <a:pPr algn="just">
              <a:lnSpc>
                <a:spcPts val="4000"/>
              </a:lnSpc>
              <a:spcBef>
                <a:spcPct val="50000"/>
              </a:spcBef>
              <a:buNone/>
            </a:pPr>
            <a:r>
              <a:rPr lang="en-US" altLang="ko-KR" sz="3000" dirty="0">
                <a:cs typeface="Arial" panose="020B0604020202020204" pitchFamily="34" charset="0"/>
              </a:rPr>
              <a:t>Recording neural signals are important for healthcare and clinical treatment. Owning to low amplitude of important biopotentials such as Electrocardiogram (ECG), a chopper amplifier is employed to reduce the intrinsic noise while amplifying biomedical input signals. However, the chopper amplifier is associated with some disadvantages such as low input impedance, output ripple. Moreover, the electrode offset (EOS) creates DC current at the electrode caused tissue damage due to the finite dc input-impedance (</a:t>
            </a:r>
            <a:r>
              <a:rPr lang="en-US" altLang="ko-KR" sz="3000" i="1" dirty="0">
                <a:cs typeface="Arial" panose="020B0604020202020204" pitchFamily="34" charset="0"/>
              </a:rPr>
              <a:t>Z</a:t>
            </a:r>
            <a:r>
              <a:rPr lang="en-US" altLang="ko-KR" sz="3000" baseline="-25000" dirty="0">
                <a:cs typeface="Arial" panose="020B0604020202020204" pitchFamily="34" charset="0"/>
              </a:rPr>
              <a:t>in</a:t>
            </a:r>
            <a:r>
              <a:rPr lang="en-US" altLang="ko-KR" sz="3000" dirty="0">
                <a:cs typeface="Arial" panose="020B0604020202020204" pitchFamily="34" charset="0"/>
              </a:rPr>
              <a:t>) of the recording front end. Additionally, the amplifier can be saturated by EOS. Thus, removal EOS and boosting input impedance for chopper amplifier are needed.</a:t>
            </a:r>
          </a:p>
        </p:txBody>
      </p:sp>
      <p:sp>
        <p:nvSpPr>
          <p:cNvPr id="15" name="Text Box 853"/>
          <p:cNvSpPr txBox="1">
            <a:spLocks noChangeArrowheads="1"/>
          </p:cNvSpPr>
          <p:nvPr/>
        </p:nvSpPr>
        <p:spPr bwMode="auto">
          <a:xfrm>
            <a:off x="449262" y="37120984"/>
            <a:ext cx="28559115" cy="366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eaLnBrk="1" hangingPunct="1">
              <a:spcBef>
                <a:spcPts val="1800"/>
              </a:spcBef>
              <a:spcAft>
                <a:spcPts val="1200"/>
              </a:spcAft>
              <a:buFontTx/>
              <a:buNone/>
            </a:pPr>
            <a:r>
              <a:rPr lang="en-US" altLang="ko-KR" sz="3800" b="1" dirty="0">
                <a:solidFill>
                  <a:srgbClr val="89000B"/>
                </a:solidFill>
                <a:latin typeface="Arial Black" panose="020B0A04020102020204" pitchFamily="34" charset="0"/>
                <a:cs typeface="Arial" panose="020B0604020202020204" pitchFamily="34" charset="0"/>
              </a:rPr>
              <a:t>Refer</a:t>
            </a:r>
            <a:r>
              <a:rPr lang="en-US" altLang="ko-KR" sz="3800" dirty="0">
                <a:solidFill>
                  <a:srgbClr val="89000B"/>
                </a:solidFill>
                <a:latin typeface="Arial Black" panose="020B0A04020102020204" pitchFamily="34" charset="0"/>
                <a:cs typeface="Arial" panose="020B0604020202020204" pitchFamily="34" charset="0"/>
              </a:rPr>
              <a:t>ences</a:t>
            </a:r>
            <a:endParaRPr lang="ko-KR" altLang="en-US" sz="3800" dirty="0">
              <a:solidFill>
                <a:srgbClr val="89000B"/>
              </a:solidFill>
              <a:latin typeface="Arial Black" panose="020B0A04020102020204" pitchFamily="34" charset="0"/>
              <a:cs typeface="Arial" panose="020B0604020202020204" pitchFamily="34" charset="0"/>
            </a:endParaRPr>
          </a:p>
          <a:p>
            <a:pPr algn="just">
              <a:spcBef>
                <a:spcPct val="50000"/>
              </a:spcBef>
              <a:buNone/>
            </a:pPr>
            <a:r>
              <a:rPr lang="en-US" altLang="ko-KR" sz="2500" dirty="0">
                <a:cs typeface="Arial" panose="020B0604020202020204" pitchFamily="34" charset="0"/>
              </a:rPr>
              <a:t>[1]	 K. A. Ng and Y. P. Xu, “A compact, low input capacitance neural recording amplifier”, IEEE Trans. Biomedical Circuits Syst., vol. 7, no. 5, pp. 610-620, Oct. 2013.</a:t>
            </a:r>
            <a:endParaRPr lang="en-US" altLang="ko-KR" sz="2800" dirty="0">
              <a:cs typeface="Arial" panose="020B0604020202020204" pitchFamily="34" charset="0"/>
            </a:endParaRPr>
          </a:p>
          <a:p>
            <a:pPr algn="just" eaLnBrk="1" hangingPunct="1">
              <a:spcBef>
                <a:spcPct val="50000"/>
              </a:spcBef>
              <a:buFontTx/>
              <a:buNone/>
            </a:pPr>
            <a:r>
              <a:rPr lang="en-US" altLang="ko-KR" sz="2500" dirty="0">
                <a:cs typeface="Arial" panose="020B0604020202020204" pitchFamily="34" charset="0"/>
              </a:rPr>
              <a:t>[2]	 H. </a:t>
            </a:r>
            <a:r>
              <a:rPr lang="en-US" altLang="ko-KR" sz="2500" dirty="0" err="1">
                <a:cs typeface="Arial" panose="020B0604020202020204" pitchFamily="34" charset="0"/>
              </a:rPr>
              <a:t>Chandrakumar</a:t>
            </a:r>
            <a:r>
              <a:rPr lang="en-US" altLang="ko-KR" sz="2500" dirty="0">
                <a:cs typeface="Arial" panose="020B0604020202020204" pitchFamily="34" charset="0"/>
              </a:rPr>
              <a:t> and D. </a:t>
            </a:r>
            <a:r>
              <a:rPr lang="en-US" altLang="ko-KR" sz="2500" dirty="0" err="1">
                <a:cs typeface="Arial" panose="020B0604020202020204" pitchFamily="34" charset="0"/>
              </a:rPr>
              <a:t>Marković</a:t>
            </a:r>
            <a:r>
              <a:rPr lang="en-US" altLang="ko-KR" sz="2500" dirty="0">
                <a:cs typeface="Arial" panose="020B0604020202020204" pitchFamily="34" charset="0"/>
              </a:rPr>
              <a:t>, "An 80-mVpp Linear-Input Range, 1.6-G</a:t>
            </a:r>
            <a:r>
              <a:rPr lang="el-GR" altLang="ko-KR" sz="2500" dirty="0">
                <a:cs typeface="Arial" panose="020B0604020202020204" pitchFamily="34" charset="0"/>
              </a:rPr>
              <a:t>Ω </a:t>
            </a:r>
            <a:r>
              <a:rPr lang="en-US" altLang="ko-KR" sz="2500" dirty="0">
                <a:cs typeface="Arial" panose="020B0604020202020204" pitchFamily="34" charset="0"/>
              </a:rPr>
              <a:t>Input Impedance, Low-Power Chopper Amplifier for Closed-Loop Neural Recording That Is Tolerant to 650-mVpp Common-Mode Interference," in IEEE Journal of Solid-State Circuits, vol. 52, no. 11, pp. 2811-2828, Nov. 2017. </a:t>
            </a:r>
          </a:p>
          <a:p>
            <a:pPr algn="just">
              <a:spcBef>
                <a:spcPct val="50000"/>
              </a:spcBef>
              <a:buNone/>
            </a:pPr>
            <a:r>
              <a:rPr lang="en-US" altLang="ko-KR" sz="2500" dirty="0">
                <a:cs typeface="Arial" panose="020B0604020202020204" pitchFamily="34" charset="0"/>
              </a:rPr>
              <a:t>[3]	 X.T. Pham, N. T. Nguyen , V. T. Nguyen and J-W Lee, “A 0.6 µW Chopper Amplifier Using a Noise-Efficient DC Servo Loop and Squeezed-Inverter Stage for Power-Efficient Biopotential Sensing”, Sensors,  vol. 20, no. 7, pp. 2059, April. 2020.</a:t>
            </a:r>
            <a:endParaRPr lang="en-US" altLang="ko-KR" sz="2800" dirty="0">
              <a:cs typeface="Arial" panose="020B0604020202020204" pitchFamily="34" charset="0"/>
            </a:endParaRPr>
          </a:p>
        </p:txBody>
      </p:sp>
      <p:sp>
        <p:nvSpPr>
          <p:cNvPr id="16" name="Text Box 851"/>
          <p:cNvSpPr txBox="1">
            <a:spLocks noChangeArrowheads="1"/>
          </p:cNvSpPr>
          <p:nvPr/>
        </p:nvSpPr>
        <p:spPr bwMode="auto">
          <a:xfrm>
            <a:off x="657225" y="23685043"/>
            <a:ext cx="16630967" cy="1176337"/>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eaLnBrk="1" hangingPunct="1">
              <a:spcBef>
                <a:spcPct val="50000"/>
              </a:spcBef>
              <a:buFontTx/>
              <a:buNone/>
            </a:pPr>
            <a:r>
              <a:rPr lang="en-US" altLang="ko-KR" sz="4400" b="1" dirty="0">
                <a:solidFill>
                  <a:srgbClr val="89000B"/>
                </a:solidFill>
                <a:latin typeface="Arial Black" panose="020B0A04020102020204" pitchFamily="34" charset="0"/>
                <a:cs typeface="Arial" panose="020B0604020202020204" pitchFamily="34" charset="0"/>
              </a:rPr>
              <a:t>III. CHIP IMPLEMENTATION AND RESULTS</a:t>
            </a:r>
            <a:endParaRPr lang="zh-CN" altLang="en-US" sz="4400" b="1" dirty="0">
              <a:solidFill>
                <a:srgbClr val="89000B"/>
              </a:solidFill>
              <a:latin typeface="Arial Black" panose="020B0A04020102020204" pitchFamily="34" charset="0"/>
              <a:cs typeface="Arial" panose="020B0604020202020204" pitchFamily="34" charset="0"/>
            </a:endParaRPr>
          </a:p>
          <a:p>
            <a:pPr algn="just" eaLnBrk="1" hangingPunct="1">
              <a:spcBef>
                <a:spcPct val="50000"/>
              </a:spcBef>
              <a:buFontTx/>
              <a:buNone/>
            </a:pPr>
            <a:endParaRPr lang="ko-KR" altLang="en-US" sz="4400" dirty="0">
              <a:solidFill>
                <a:srgbClr val="89000B"/>
              </a:solidFill>
              <a:latin typeface="Arial Black" panose="020B0A04020102020204" pitchFamily="34" charset="0"/>
              <a:cs typeface="Arial" panose="020B0604020202020204" pitchFamily="34" charset="0"/>
            </a:endParaRPr>
          </a:p>
        </p:txBody>
      </p:sp>
      <p:sp>
        <p:nvSpPr>
          <p:cNvPr id="17" name="Rectangle 943"/>
          <p:cNvSpPr>
            <a:spLocks noChangeArrowheads="1"/>
          </p:cNvSpPr>
          <p:nvPr/>
        </p:nvSpPr>
        <p:spPr bwMode="auto">
          <a:xfrm>
            <a:off x="862689" y="16556305"/>
            <a:ext cx="8453439" cy="11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59390" tIns="229695" rIns="459390" bIns="459390" anchor="ctr">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algn="ctr" eaLnBrk="1" hangingPunct="1">
              <a:spcBef>
                <a:spcPct val="0"/>
              </a:spcBef>
              <a:buFontTx/>
              <a:buNone/>
            </a:pPr>
            <a:r>
              <a:rPr lang="en-US" altLang="ko-KR" sz="2800" dirty="0">
                <a:cs typeface="Arial" panose="020B0604020202020204" pitchFamily="34" charset="0"/>
              </a:rPr>
              <a:t>Fig. 1 Schematic of the proposed chopper amplifier</a:t>
            </a:r>
          </a:p>
        </p:txBody>
      </p:sp>
      <p:sp>
        <p:nvSpPr>
          <p:cNvPr id="19" name="TextBox 35"/>
          <p:cNvSpPr txBox="1">
            <a:spLocks noChangeArrowheads="1"/>
          </p:cNvSpPr>
          <p:nvPr/>
        </p:nvSpPr>
        <p:spPr bwMode="auto">
          <a:xfrm>
            <a:off x="17777231" y="9711022"/>
            <a:ext cx="10857349" cy="1493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algn="just">
              <a:lnSpc>
                <a:spcPts val="4000"/>
              </a:lnSpc>
              <a:spcBef>
                <a:spcPct val="0"/>
              </a:spcBef>
              <a:buNone/>
            </a:pPr>
            <a:r>
              <a:rPr lang="en-US" altLang="ko-KR" sz="3000" dirty="0">
                <a:cs typeface="Arial" panose="020B0604020202020204" pitchFamily="34" charset="0"/>
              </a:rPr>
              <a:t>Fig. 1 shows the schematic of the proposed chopper amplifier (CA) included the Squeezed-inverter (SQI) input stage, following is a folded-</a:t>
            </a:r>
            <a:r>
              <a:rPr lang="en-US" altLang="ko-KR" sz="3000" dirty="0" err="1">
                <a:cs typeface="Arial" panose="020B0604020202020204" pitchFamily="34" charset="0"/>
              </a:rPr>
              <a:t>cascode</a:t>
            </a:r>
            <a:r>
              <a:rPr lang="en-US" altLang="ko-KR" sz="3000" dirty="0">
                <a:cs typeface="Arial" panose="020B0604020202020204" pitchFamily="34" charset="0"/>
              </a:rPr>
              <a:t> and common source amplifiers using 0.8 V supply at the middle and output stages, respectively. The closed-loop gain of CA is 40 dB defined by the ratio of the input capacitor of 2 pF and T-network negative feedback capacitor [1] of 20 </a:t>
            </a:r>
            <a:r>
              <a:rPr lang="en-US" altLang="ko-KR" sz="3000" dirty="0" err="1">
                <a:cs typeface="Arial" panose="020B0604020202020204" pitchFamily="34" charset="0"/>
              </a:rPr>
              <a:t>fF.</a:t>
            </a:r>
            <a:r>
              <a:rPr lang="en-US" altLang="ko-KR" sz="3000" dirty="0">
                <a:cs typeface="Arial" panose="020B0604020202020204" pitchFamily="34" charset="0"/>
              </a:rPr>
              <a:t> By process variation, the </a:t>
            </a:r>
            <a:r>
              <a:rPr lang="en-US" altLang="ko-KR" sz="3000" i="1" dirty="0">
                <a:cs typeface="Arial" panose="020B0604020202020204" pitchFamily="34" charset="0"/>
              </a:rPr>
              <a:t>G</a:t>
            </a:r>
            <a:r>
              <a:rPr lang="en-US" altLang="ko-KR" sz="3000" baseline="-25000" dirty="0">
                <a:cs typeface="Arial" panose="020B0604020202020204" pitchFamily="34" charset="0"/>
              </a:rPr>
              <a:t>m1</a:t>
            </a:r>
            <a:r>
              <a:rPr lang="en-US" altLang="ko-KR" sz="3000" dirty="0">
                <a:cs typeface="Arial" panose="020B0604020202020204" pitchFamily="34" charset="0"/>
              </a:rPr>
              <a:t> and </a:t>
            </a:r>
            <a:r>
              <a:rPr lang="en-US" altLang="ko-KR" sz="3000" i="1" dirty="0">
                <a:cs typeface="Arial" panose="020B0604020202020204" pitchFamily="34" charset="0"/>
              </a:rPr>
              <a:t>G</a:t>
            </a:r>
            <a:r>
              <a:rPr lang="en-US" altLang="ko-KR" sz="3000" baseline="-25000" dirty="0">
                <a:cs typeface="Arial" panose="020B0604020202020204" pitchFamily="34" charset="0"/>
              </a:rPr>
              <a:t>m2</a:t>
            </a:r>
            <a:r>
              <a:rPr lang="en-US" altLang="ko-KR" sz="3000" dirty="0">
                <a:cs typeface="Arial" panose="020B0604020202020204" pitchFamily="34" charset="0"/>
              </a:rPr>
              <a:t> associate the offset voltages </a:t>
            </a:r>
            <a:r>
              <a:rPr lang="en-US" altLang="ko-KR" sz="3000" i="1" dirty="0">
                <a:cs typeface="Arial" panose="020B0604020202020204" pitchFamily="34" charset="0"/>
              </a:rPr>
              <a:t>V</a:t>
            </a:r>
            <a:r>
              <a:rPr lang="en-US" altLang="ko-KR" sz="3000" baseline="-25000" dirty="0">
                <a:cs typeface="Arial" panose="020B0604020202020204" pitchFamily="34" charset="0"/>
              </a:rPr>
              <a:t>OS1</a:t>
            </a:r>
            <a:r>
              <a:rPr lang="en-US" altLang="ko-KR" sz="3000" dirty="0">
                <a:cs typeface="Arial" panose="020B0604020202020204" pitchFamily="34" charset="0"/>
              </a:rPr>
              <a:t> and </a:t>
            </a:r>
            <a:r>
              <a:rPr lang="en-US" altLang="ko-KR" sz="3000" i="1" dirty="0">
                <a:cs typeface="Arial" panose="020B0604020202020204" pitchFamily="34" charset="0"/>
              </a:rPr>
              <a:t>V</a:t>
            </a:r>
            <a:r>
              <a:rPr lang="en-US" altLang="ko-KR" sz="3000" baseline="-25000" dirty="0">
                <a:cs typeface="Arial" panose="020B0604020202020204" pitchFamily="34" charset="0"/>
              </a:rPr>
              <a:t>OS2</a:t>
            </a:r>
            <a:r>
              <a:rPr lang="en-US" altLang="ko-KR" sz="3000" dirty="0">
                <a:cs typeface="Arial" panose="020B0604020202020204" pitchFamily="34" charset="0"/>
              </a:rPr>
              <a:t>, respectively. The </a:t>
            </a:r>
            <a:r>
              <a:rPr lang="en-US" altLang="ko-KR" sz="3000" i="1" dirty="0">
                <a:cs typeface="Arial" panose="020B0604020202020204" pitchFamily="34" charset="0"/>
              </a:rPr>
              <a:t>V</a:t>
            </a:r>
            <a:r>
              <a:rPr lang="en-US" altLang="ko-KR" sz="3000" baseline="-25000" dirty="0">
                <a:cs typeface="Arial" panose="020B0604020202020204" pitchFamily="34" charset="0"/>
              </a:rPr>
              <a:t>OS1</a:t>
            </a:r>
            <a:r>
              <a:rPr lang="en-US" altLang="ko-KR" sz="3000" dirty="0">
                <a:cs typeface="Arial" panose="020B0604020202020204" pitchFamily="34" charset="0"/>
              </a:rPr>
              <a:t>, which will be created output ripple, is blocked by high pass filtering approach [2]. While the electrode offset (EOS) is chopped to chopping frequency by chopper input then, it is partially mitigated by </a:t>
            </a:r>
            <a:r>
              <a:rPr lang="en-US" altLang="ko-KR" sz="3000" i="1" dirty="0">
                <a:cs typeface="Arial" panose="020B0604020202020204" pitchFamily="34" charset="0"/>
              </a:rPr>
              <a:t>C</a:t>
            </a:r>
            <a:r>
              <a:rPr lang="en-US" altLang="ko-KR" sz="3000" baseline="-25000" dirty="0">
                <a:cs typeface="Arial" panose="020B0604020202020204" pitchFamily="34" charset="0"/>
              </a:rPr>
              <a:t>fb1,2</a:t>
            </a:r>
            <a:r>
              <a:rPr lang="en-US" altLang="ko-KR" sz="3000" dirty="0">
                <a:cs typeface="Arial" panose="020B0604020202020204" pitchFamily="34" charset="0"/>
              </a:rPr>
              <a:t> at the virtual ground. This residual offset is amplified and down-chopped by </a:t>
            </a:r>
            <a:r>
              <a:rPr lang="en-US" altLang="ko-KR" sz="3000" i="1" dirty="0">
                <a:cs typeface="Arial" panose="020B0604020202020204" pitchFamily="34" charset="0"/>
              </a:rPr>
              <a:t>G</a:t>
            </a:r>
            <a:r>
              <a:rPr lang="en-US" altLang="ko-KR" sz="3000" baseline="-25000" dirty="0">
                <a:cs typeface="Arial" panose="020B0604020202020204" pitchFamily="34" charset="0"/>
              </a:rPr>
              <a:t>m1</a:t>
            </a:r>
            <a:r>
              <a:rPr lang="en-US" altLang="ko-KR" sz="3000" dirty="0">
                <a:cs typeface="Arial" panose="020B0604020202020204" pitchFamily="34" charset="0"/>
              </a:rPr>
              <a:t> and chopper output resulting </a:t>
            </a:r>
            <a:r>
              <a:rPr lang="en-US" altLang="ko-KR" sz="3000" i="1" dirty="0">
                <a:cs typeface="Arial" panose="020B0604020202020204" pitchFamily="34" charset="0"/>
              </a:rPr>
              <a:t>V</a:t>
            </a:r>
            <a:r>
              <a:rPr lang="en-US" altLang="ko-KR" sz="3000" baseline="-25000" dirty="0">
                <a:cs typeface="Arial" panose="020B0604020202020204" pitchFamily="34" charset="0"/>
              </a:rPr>
              <a:t>EOS,Gm2</a:t>
            </a:r>
            <a:r>
              <a:rPr lang="en-US" altLang="ko-KR" sz="3000" dirty="0">
                <a:cs typeface="Arial" panose="020B0604020202020204" pitchFamily="34" charset="0"/>
              </a:rPr>
              <a:t> is created in front of </a:t>
            </a:r>
            <a:r>
              <a:rPr lang="en-US" altLang="ko-KR" sz="3000" i="1" dirty="0">
                <a:cs typeface="Arial" panose="020B0604020202020204" pitchFamily="34" charset="0"/>
              </a:rPr>
              <a:t>G</a:t>
            </a:r>
            <a:r>
              <a:rPr lang="en-US" altLang="ko-KR" sz="3000" baseline="-25000" dirty="0">
                <a:cs typeface="Arial" panose="020B0604020202020204" pitchFamily="34" charset="0"/>
              </a:rPr>
              <a:t>m2</a:t>
            </a:r>
            <a:r>
              <a:rPr lang="en-US" altLang="ko-KR" sz="3000" dirty="0">
                <a:cs typeface="Arial" panose="020B0604020202020204" pitchFamily="34" charset="0"/>
              </a:rPr>
              <a:t>. To address </a:t>
            </a:r>
            <a:r>
              <a:rPr lang="en-US" altLang="ko-KR" sz="3000" i="1" dirty="0">
                <a:cs typeface="Arial" panose="020B0604020202020204" pitchFamily="34" charset="0"/>
              </a:rPr>
              <a:t>V</a:t>
            </a:r>
            <a:r>
              <a:rPr lang="en-US" altLang="ko-KR" sz="3000" baseline="-25000" dirty="0">
                <a:cs typeface="Arial" panose="020B0604020202020204" pitchFamily="34" charset="0"/>
              </a:rPr>
              <a:t>EOS,Gm2</a:t>
            </a:r>
            <a:r>
              <a:rPr lang="en-US" altLang="ko-KR" sz="3000" dirty="0">
                <a:cs typeface="Arial" panose="020B0604020202020204" pitchFamily="34" charset="0"/>
              </a:rPr>
              <a:t> and </a:t>
            </a:r>
            <a:r>
              <a:rPr lang="en-US" altLang="ko-KR" sz="3000" i="1" dirty="0">
                <a:cs typeface="Arial" panose="020B0604020202020204" pitchFamily="34" charset="0"/>
              </a:rPr>
              <a:t>V</a:t>
            </a:r>
            <a:r>
              <a:rPr lang="en-US" altLang="ko-KR" sz="3000" baseline="-25000" dirty="0">
                <a:cs typeface="Arial" panose="020B0604020202020204" pitchFamily="34" charset="0"/>
              </a:rPr>
              <a:t>OS2</a:t>
            </a:r>
            <a:r>
              <a:rPr lang="en-US" altLang="ko-KR" sz="3000" dirty="0">
                <a:cs typeface="Arial" panose="020B0604020202020204" pitchFamily="34" charset="0"/>
              </a:rPr>
              <a:t>, a DC servo loop (DSL) [3] is added. The DSL senses the output offset, then output voltage of DSL (</a:t>
            </a:r>
            <a:r>
              <a:rPr lang="en-US" altLang="ko-KR" sz="3000" i="1" dirty="0">
                <a:cs typeface="Arial" panose="020B0604020202020204" pitchFamily="34" charset="0"/>
              </a:rPr>
              <a:t>V</a:t>
            </a:r>
            <a:r>
              <a:rPr lang="en-US" altLang="ko-KR" sz="3000" baseline="-25000" dirty="0">
                <a:cs typeface="Arial" panose="020B0604020202020204" pitchFamily="34" charset="0"/>
              </a:rPr>
              <a:t>O,DSL</a:t>
            </a:r>
            <a:r>
              <a:rPr lang="en-US" altLang="ko-KR" sz="3000" dirty="0">
                <a:cs typeface="Arial" panose="020B0604020202020204" pitchFamily="34" charset="0"/>
              </a:rPr>
              <a:t>) applies to the body of the transistor input pairs. Thus, current offsets, which is created by </a:t>
            </a:r>
            <a:r>
              <a:rPr lang="en-US" altLang="ko-KR" sz="3000" i="1" dirty="0">
                <a:cs typeface="Arial" panose="020B0604020202020204" pitchFamily="34" charset="0"/>
              </a:rPr>
              <a:t>V</a:t>
            </a:r>
            <a:r>
              <a:rPr lang="en-US" altLang="ko-KR" sz="3000" baseline="-25000" dirty="0">
                <a:cs typeface="Arial" panose="020B0604020202020204" pitchFamily="34" charset="0"/>
              </a:rPr>
              <a:t>EOS,Gm2</a:t>
            </a:r>
            <a:r>
              <a:rPr lang="en-US" altLang="ko-KR" sz="3000" dirty="0">
                <a:cs typeface="Arial" panose="020B0604020202020204" pitchFamily="34" charset="0"/>
              </a:rPr>
              <a:t> and </a:t>
            </a:r>
            <a:r>
              <a:rPr lang="en-US" altLang="ko-KR" sz="3000" i="1" dirty="0">
                <a:cs typeface="Arial" panose="020B0604020202020204" pitchFamily="34" charset="0"/>
              </a:rPr>
              <a:t>V</a:t>
            </a:r>
            <a:r>
              <a:rPr lang="en-US" altLang="ko-KR" sz="3000" baseline="-25000" dirty="0">
                <a:cs typeface="Arial" panose="020B0604020202020204" pitchFamily="34" charset="0"/>
              </a:rPr>
              <a:t>OS2</a:t>
            </a:r>
            <a:r>
              <a:rPr lang="en-US" altLang="ko-KR" sz="3000" dirty="0">
                <a:cs typeface="Arial" panose="020B0604020202020204" pitchFamily="34" charset="0"/>
              </a:rPr>
              <a:t>, are compensated leading to the frequency response of the proposed amplifier has high pass cut-off frequency at sub-Hz. </a:t>
            </a:r>
          </a:p>
          <a:p>
            <a:pPr algn="just">
              <a:lnSpc>
                <a:spcPts val="4000"/>
              </a:lnSpc>
              <a:spcBef>
                <a:spcPct val="0"/>
              </a:spcBef>
              <a:buNone/>
            </a:pPr>
            <a:endParaRPr lang="en-US" altLang="ko-KR" sz="3000" dirty="0">
              <a:cs typeface="Arial" panose="020B0604020202020204" pitchFamily="34" charset="0"/>
            </a:endParaRPr>
          </a:p>
          <a:p>
            <a:pPr algn="just">
              <a:lnSpc>
                <a:spcPts val="4000"/>
              </a:lnSpc>
              <a:spcBef>
                <a:spcPct val="0"/>
              </a:spcBef>
              <a:buNone/>
            </a:pPr>
            <a:r>
              <a:rPr lang="en-US" altLang="ko-KR" sz="3000" dirty="0">
                <a:cs typeface="Arial" panose="020B0604020202020204" pitchFamily="34" charset="0"/>
              </a:rPr>
              <a:t>The schematic of the SQI using 0.2 V supply is shown in Fig. 2. To operate with low-voltage supply, the SQI is biased by a negative voltage </a:t>
            </a:r>
            <a:r>
              <a:rPr lang="en-US" altLang="ko-KR" sz="3000" i="1" dirty="0">
                <a:cs typeface="Arial" panose="020B0604020202020204" pitchFamily="34" charset="0"/>
              </a:rPr>
              <a:t>V</a:t>
            </a:r>
            <a:r>
              <a:rPr lang="en-US" altLang="ko-KR" sz="3000" baseline="-25000" dirty="0">
                <a:cs typeface="Arial" panose="020B0604020202020204" pitchFamily="34" charset="0"/>
              </a:rPr>
              <a:t>NEG</a:t>
            </a:r>
            <a:r>
              <a:rPr lang="en-US" altLang="ko-KR" sz="3000" dirty="0">
                <a:cs typeface="Arial" panose="020B0604020202020204" pitchFamily="34" charset="0"/>
              </a:rPr>
              <a:t>, which is generated by the negative voltage generator shown in Fig. 3a. The </a:t>
            </a:r>
            <a:r>
              <a:rPr lang="en-US" altLang="ko-KR" sz="3000" i="1" dirty="0">
                <a:cs typeface="Arial" panose="020B0604020202020204" pitchFamily="34" charset="0"/>
              </a:rPr>
              <a:t>V</a:t>
            </a:r>
            <a:r>
              <a:rPr lang="en-US" altLang="ko-KR" sz="3000" baseline="-25000" dirty="0">
                <a:cs typeface="Arial" panose="020B0604020202020204" pitchFamily="34" charset="0"/>
              </a:rPr>
              <a:t>NEG</a:t>
            </a:r>
            <a:r>
              <a:rPr lang="en-US" altLang="ko-KR" sz="3000" dirty="0">
                <a:cs typeface="Arial" panose="020B0604020202020204" pitchFamily="34" charset="0"/>
              </a:rPr>
              <a:t> is applied to MH</a:t>
            </a:r>
            <a:r>
              <a:rPr lang="en-US" altLang="ko-KR" sz="3000" baseline="-25000" dirty="0">
                <a:cs typeface="Arial" panose="020B0604020202020204" pitchFamily="34" charset="0"/>
              </a:rPr>
              <a:t>3,4</a:t>
            </a:r>
            <a:r>
              <a:rPr lang="en-US" altLang="ko-KR" sz="3000" dirty="0">
                <a:cs typeface="Arial" panose="020B0604020202020204" pitchFamily="34" charset="0"/>
              </a:rPr>
              <a:t> through </a:t>
            </a:r>
            <a:r>
              <a:rPr lang="en-US" altLang="ko-KR" sz="3000" i="1" dirty="0">
                <a:cs typeface="Arial" panose="020B0604020202020204" pitchFamily="34" charset="0"/>
              </a:rPr>
              <a:t>R</a:t>
            </a:r>
            <a:r>
              <a:rPr lang="en-US" altLang="ko-KR" sz="3000" baseline="-25000" dirty="0">
                <a:cs typeface="Arial" panose="020B0604020202020204" pitchFamily="34" charset="0"/>
              </a:rPr>
              <a:t>3,4</a:t>
            </a:r>
            <a:r>
              <a:rPr lang="en-US" altLang="ko-KR" sz="3000" dirty="0">
                <a:cs typeface="Arial" panose="020B0604020202020204" pitchFamily="34" charset="0"/>
              </a:rPr>
              <a:t> to created bias current of 800 </a:t>
            </a:r>
            <a:r>
              <a:rPr lang="en-US" altLang="ko-KR" sz="3000" dirty="0" err="1">
                <a:cs typeface="Arial" panose="020B0604020202020204" pitchFamily="34" charset="0"/>
              </a:rPr>
              <a:t>nA</a:t>
            </a:r>
            <a:r>
              <a:rPr lang="en-US" altLang="ko-KR" sz="3000" dirty="0">
                <a:cs typeface="Arial" panose="020B0604020202020204" pitchFamily="34" charset="0"/>
              </a:rPr>
              <a:t> to reduce noise [3]. The Monte Carlo simulated results of the negative voltage generator is shown in Fig. 3b. Fig. 3c shows the total power consumption of 0.68 µW of the proposed CA. The </a:t>
            </a:r>
            <a:r>
              <a:rPr lang="en-US" altLang="ko-KR" sz="3000" dirty="0">
                <a:ea typeface="굴림" pitchFamily="50" charset="-127"/>
                <a:cs typeface="Times New Roman" panose="02020603050405020304" pitchFamily="18" charset="0"/>
              </a:rPr>
              <a:t>proposed of CA integrates the auxiliary path (AUX) [2] to boost the input impedance.</a:t>
            </a:r>
            <a:endParaRPr lang="en-US" altLang="ko-KR" sz="3000" dirty="0">
              <a:cs typeface="Arial" panose="020B0604020202020204" pitchFamily="34" charset="0"/>
            </a:endParaRPr>
          </a:p>
        </p:txBody>
      </p:sp>
      <p:sp>
        <p:nvSpPr>
          <p:cNvPr id="20" name="Text Box 853"/>
          <p:cNvSpPr txBox="1">
            <a:spLocks noChangeArrowheads="1"/>
          </p:cNvSpPr>
          <p:nvPr/>
        </p:nvSpPr>
        <p:spPr bwMode="auto">
          <a:xfrm>
            <a:off x="606607" y="31034116"/>
            <a:ext cx="28541653" cy="44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a:lnSpc>
                <a:spcPts val="4000"/>
              </a:lnSpc>
              <a:spcBef>
                <a:spcPts val="600"/>
              </a:spcBef>
              <a:buNone/>
            </a:pPr>
            <a:r>
              <a:rPr lang="en-US" altLang="ko-KR" sz="3000" dirty="0">
                <a:cs typeface="Arial" panose="020B0604020202020204" pitchFamily="34" charset="0"/>
              </a:rPr>
              <a:t>The fabricated of the proposed CCIA, which occupies 0.188 mm</a:t>
            </a:r>
            <a:r>
              <a:rPr lang="en-US" altLang="ko-KR" sz="3000" baseline="30000" dirty="0">
                <a:cs typeface="Arial" panose="020B0604020202020204" pitchFamily="34" charset="0"/>
              </a:rPr>
              <a:t>2</a:t>
            </a:r>
            <a:r>
              <a:rPr lang="en-US" altLang="ko-KR" sz="3000" dirty="0">
                <a:cs typeface="Arial" panose="020B0604020202020204" pitchFamily="34" charset="0"/>
              </a:rPr>
              <a:t>, is shown in Fig. 4. In order to measure the performances, the chip is connected to the dynamic analyzer Agilent 35670A, power supplies, an oscilloscope, a signal generator. Fig. 5 shows the measured results of the frequency responses of the amplifier in cases with and without the DSL.  Since the DSL uses variable pseudo resistor which is controlled by an external voltage </a:t>
            </a:r>
            <a:r>
              <a:rPr lang="en-US" altLang="ko-KR" sz="3000" i="1" dirty="0">
                <a:cs typeface="Arial" panose="020B0604020202020204" pitchFamily="34" charset="0"/>
              </a:rPr>
              <a:t>V</a:t>
            </a:r>
            <a:r>
              <a:rPr lang="en-US" altLang="ko-KR" sz="3000" baseline="-25000" dirty="0">
                <a:cs typeface="Arial" panose="020B0604020202020204" pitchFamily="34" charset="0"/>
              </a:rPr>
              <a:t>PR</a:t>
            </a:r>
            <a:r>
              <a:rPr lang="en-US" altLang="ko-KR" sz="3000" dirty="0">
                <a:cs typeface="Arial" panose="020B0604020202020204" pitchFamily="34" charset="0"/>
              </a:rPr>
              <a:t>. When </a:t>
            </a:r>
            <a:r>
              <a:rPr lang="en-US" altLang="ko-KR" sz="3000" i="1" dirty="0">
                <a:cs typeface="Arial" panose="020B0604020202020204" pitchFamily="34" charset="0"/>
              </a:rPr>
              <a:t>V</a:t>
            </a:r>
            <a:r>
              <a:rPr lang="en-US" altLang="ko-KR" sz="3000" baseline="-25000" dirty="0">
                <a:cs typeface="Arial" panose="020B0604020202020204" pitchFamily="34" charset="0"/>
              </a:rPr>
              <a:t>PR</a:t>
            </a:r>
            <a:r>
              <a:rPr lang="en-US" altLang="ko-KR" sz="3000" dirty="0">
                <a:cs typeface="Arial" panose="020B0604020202020204" pitchFamily="34" charset="0"/>
              </a:rPr>
              <a:t> is 0.45 V, the high pass corner at low-frequency of the frequency response achieves 0.7 Hz. And in Fig. 5, the measurement results of the power supply rejection ratios (PSRRs) of 80 and 75 dB from 0.2, 0.8 V supply, respectively, as well as the common mode rejection ratio (CMRR) of 105 dB are shown. The measured of the </a:t>
            </a:r>
            <a:r>
              <a:rPr lang="en-US" altLang="ko-KR" sz="3000" dirty="0">
                <a:cs typeface="Times New Roman" panose="02020603050405020304" pitchFamily="18" charset="0"/>
              </a:rPr>
              <a:t>input impedance is shown in Fig. 6. By controlled SW</a:t>
            </a:r>
            <a:r>
              <a:rPr lang="en-US" altLang="ko-KR" sz="3000" baseline="-25000" dirty="0">
                <a:cs typeface="Times New Roman" panose="02020603050405020304" pitchFamily="18" charset="0"/>
              </a:rPr>
              <a:t>1,2</a:t>
            </a:r>
            <a:r>
              <a:rPr lang="en-US" altLang="ko-KR" sz="3000" dirty="0">
                <a:cs typeface="Times New Roman" panose="02020603050405020304" pitchFamily="18" charset="0"/>
              </a:rPr>
              <a:t> in the AUX , the changed pre-charged time can be changed 0.5 to 1.5µS, the measured input impedance can be varied from 0.45 M</a:t>
            </a:r>
            <a:r>
              <a:rPr lang="el-GR" altLang="ko-KR" sz="3000" dirty="0">
                <a:cs typeface="Times New Roman" panose="02020603050405020304" pitchFamily="18" charset="0"/>
              </a:rPr>
              <a:t>Ω</a:t>
            </a:r>
            <a:r>
              <a:rPr lang="en-US" altLang="ko-KR" sz="3000" dirty="0">
                <a:cs typeface="Times New Roman" panose="02020603050405020304" pitchFamily="18" charset="0"/>
              </a:rPr>
              <a:t> to 1.8 G</a:t>
            </a:r>
            <a:r>
              <a:rPr lang="el-GR" altLang="ko-KR" sz="3000" dirty="0">
                <a:cs typeface="Times New Roman" panose="02020603050405020304" pitchFamily="18" charset="0"/>
              </a:rPr>
              <a:t>Ω</a:t>
            </a:r>
            <a:r>
              <a:rPr lang="en-US" altLang="ko-KR" sz="3000" dirty="0">
                <a:cs typeface="Times New Roman" panose="02020603050405020304" pitchFamily="18" charset="0"/>
              </a:rPr>
              <a:t> . This shows that the auxiliary helps well the boosting input impedance for the proposed CCIA. The measured input referred noise (IRN) is shown in Fig. 7. The IRN achieves 1.3 and 1.8 µ</a:t>
            </a:r>
            <a:r>
              <a:rPr lang="en-US" altLang="ko-KR" sz="3000" dirty="0" err="1">
                <a:cs typeface="Times New Roman" panose="02020603050405020304" pitchFamily="18" charset="0"/>
              </a:rPr>
              <a:t>V</a:t>
            </a:r>
            <a:r>
              <a:rPr lang="en-US" altLang="ko-KR" sz="3000" baseline="-25000" dirty="0" err="1">
                <a:cs typeface="Times New Roman" panose="02020603050405020304" pitchFamily="18" charset="0"/>
              </a:rPr>
              <a:t>rms</a:t>
            </a:r>
            <a:r>
              <a:rPr lang="en-US" altLang="ko-KR" sz="3000" dirty="0">
                <a:cs typeface="Times New Roman" panose="02020603050405020304" pitchFamily="18" charset="0"/>
              </a:rPr>
              <a:t> in cases disabled and enabled both DSL, AUX, respectively. Hence, the proposed amplifier can be achieved the high input impedance during realizing the electrode offset removal and the ripple rejection. The consumption of CCIA is low power of 0.68 µW from 0.2 and 0.8 V supply. With the performances above, the proposed CCIA can compare favorably with the state of the art.</a:t>
            </a:r>
            <a:endParaRPr lang="en-US" altLang="ko-KR" sz="3000" baseline="-25000" dirty="0">
              <a:cs typeface="Times New Roman" panose="02020603050405020304" pitchFamily="18" charset="0"/>
            </a:endParaRPr>
          </a:p>
        </p:txBody>
      </p:sp>
      <p:sp>
        <p:nvSpPr>
          <p:cNvPr id="22" name="TextBox 92"/>
          <p:cNvSpPr txBox="1">
            <a:spLocks noChangeArrowheads="1"/>
          </p:cNvSpPr>
          <p:nvPr/>
        </p:nvSpPr>
        <p:spPr bwMode="auto">
          <a:xfrm>
            <a:off x="1659021" y="30271621"/>
            <a:ext cx="3905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eaLnBrk="1" hangingPunct="1">
              <a:spcBef>
                <a:spcPct val="0"/>
              </a:spcBef>
              <a:buFontTx/>
              <a:buNone/>
            </a:pPr>
            <a:r>
              <a:rPr lang="en-US" altLang="zh-CN" sz="2800" dirty="0">
                <a:cs typeface="Arial" panose="020B0604020202020204" pitchFamily="34" charset="0"/>
              </a:rPr>
              <a:t>Fig. 4 Fabricated chip</a:t>
            </a:r>
            <a:endParaRPr lang="zh-CN" altLang="en-US" sz="2800" dirty="0">
              <a:cs typeface="Arial" panose="020B0604020202020204" pitchFamily="34" charset="0"/>
            </a:endParaRPr>
          </a:p>
        </p:txBody>
      </p:sp>
      <p:sp>
        <p:nvSpPr>
          <p:cNvPr id="23" name="TextBox 92"/>
          <p:cNvSpPr txBox="1">
            <a:spLocks noChangeArrowheads="1"/>
          </p:cNvSpPr>
          <p:nvPr/>
        </p:nvSpPr>
        <p:spPr bwMode="auto">
          <a:xfrm>
            <a:off x="7193761" y="30269567"/>
            <a:ext cx="7396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eaLnBrk="1" hangingPunct="1">
              <a:spcBef>
                <a:spcPct val="0"/>
              </a:spcBef>
              <a:buFontTx/>
              <a:buNone/>
            </a:pPr>
            <a:r>
              <a:rPr lang="en-US" altLang="zh-CN" sz="2800" dirty="0">
                <a:cs typeface="Arial" panose="020B0604020202020204" pitchFamily="34" charset="0"/>
              </a:rPr>
              <a:t>Fig 5. Measured result of the frequency responses</a:t>
            </a:r>
            <a:endParaRPr lang="zh-CN" altLang="en-US" sz="2800" dirty="0">
              <a:cs typeface="Arial" panose="020B0604020202020204" pitchFamily="34" charset="0"/>
            </a:endParaRPr>
          </a:p>
        </p:txBody>
      </p:sp>
      <p:sp>
        <p:nvSpPr>
          <p:cNvPr id="24" name="Text Box 842"/>
          <p:cNvSpPr txBox="1">
            <a:spLocks noChangeArrowheads="1"/>
          </p:cNvSpPr>
          <p:nvPr/>
        </p:nvSpPr>
        <p:spPr bwMode="auto">
          <a:xfrm>
            <a:off x="466725" y="3434314"/>
            <a:ext cx="28541651" cy="2669154"/>
          </a:xfrm>
          <a:prstGeom prst="rect">
            <a:avLst/>
          </a:prstGeom>
          <a:solidFill>
            <a:srgbClr val="89000B"/>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704245" tIns="704245"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a:lnSpc>
                <a:spcPct val="70000"/>
              </a:lnSpc>
              <a:spcBef>
                <a:spcPct val="50000"/>
              </a:spcBef>
              <a:buNone/>
            </a:pPr>
            <a:r>
              <a:rPr kumimoji="1" lang="en-US" altLang="ko-KR" sz="5000" b="1" dirty="0">
                <a:solidFill>
                  <a:srgbClr val="FFFFE1"/>
                </a:solidFill>
                <a:ea typeface="The new"/>
                <a:cs typeface="The new"/>
              </a:rPr>
              <a:t>A 680 </a:t>
            </a:r>
            <a:r>
              <a:rPr kumimoji="1" lang="en-US" altLang="ko-KR" sz="5000" b="1" dirty="0" err="1">
                <a:solidFill>
                  <a:srgbClr val="FFFFE1"/>
                </a:solidFill>
                <a:ea typeface="The new"/>
                <a:cs typeface="The new"/>
              </a:rPr>
              <a:t>nW</a:t>
            </a:r>
            <a:r>
              <a:rPr kumimoji="1" lang="en-US" altLang="ko-KR" sz="5000" b="1" dirty="0">
                <a:solidFill>
                  <a:srgbClr val="FFFFE1"/>
                </a:solidFill>
                <a:ea typeface="The new"/>
                <a:cs typeface="The new"/>
              </a:rPr>
              <a:t>, 1.8 µ</a:t>
            </a:r>
            <a:r>
              <a:rPr kumimoji="1" lang="en-US" altLang="ko-KR" sz="5000" b="1" dirty="0" err="1">
                <a:solidFill>
                  <a:srgbClr val="FFFFE1"/>
                </a:solidFill>
                <a:ea typeface="The new"/>
                <a:cs typeface="The new"/>
              </a:rPr>
              <a:t>V</a:t>
            </a:r>
            <a:r>
              <a:rPr kumimoji="1" lang="en-US" altLang="ko-KR" sz="5000" b="1" baseline="-25000" dirty="0" err="1">
                <a:solidFill>
                  <a:srgbClr val="FFFFE1"/>
                </a:solidFill>
                <a:ea typeface="The new"/>
                <a:cs typeface="The new"/>
              </a:rPr>
              <a:t>rms</a:t>
            </a:r>
            <a:r>
              <a:rPr kumimoji="1" lang="en-US" altLang="ko-KR" sz="5000" b="1" dirty="0">
                <a:solidFill>
                  <a:srgbClr val="FFFFE1"/>
                </a:solidFill>
                <a:ea typeface="The new"/>
                <a:cs typeface="The new"/>
              </a:rPr>
              <a:t>, 1.8 G</a:t>
            </a:r>
            <a:r>
              <a:rPr kumimoji="1" lang="el-GR" altLang="ko-KR" sz="5000" b="1" dirty="0">
                <a:solidFill>
                  <a:srgbClr val="FFFFE1"/>
                </a:solidFill>
                <a:ea typeface="The new"/>
                <a:cs typeface="The new"/>
              </a:rPr>
              <a:t>Ω</a:t>
            </a:r>
            <a:r>
              <a:rPr kumimoji="1" lang="en-US" altLang="ko-KR" sz="5000" b="1" dirty="0">
                <a:solidFill>
                  <a:srgbClr val="FFFFE1"/>
                </a:solidFill>
                <a:ea typeface="The new"/>
                <a:cs typeface="The new"/>
              </a:rPr>
              <a:t> Input Impedance Biomedical Amplifier for Neural Acquisition </a:t>
            </a:r>
            <a:endParaRPr kumimoji="1" lang="en-US" altLang="ko-KR" sz="900" b="1" dirty="0">
              <a:solidFill>
                <a:srgbClr val="FFFFE1"/>
              </a:solidFill>
              <a:ea typeface="The new"/>
              <a:cs typeface="The new"/>
            </a:endParaRPr>
          </a:p>
          <a:p>
            <a:pPr algn="just">
              <a:spcBef>
                <a:spcPct val="50000"/>
              </a:spcBef>
              <a:buNone/>
            </a:pPr>
            <a:r>
              <a:rPr kumimoji="1" lang="en-US" altLang="ko-KR" sz="2500" b="1" dirty="0">
                <a:solidFill>
                  <a:schemeClr val="bg1"/>
                </a:solidFill>
                <a:latin typeface="Helvetica" panose="020B0604020202020204" pitchFamily="34" charset="0"/>
                <a:cs typeface="Arial" panose="020B0604020202020204" pitchFamily="34" charset="0"/>
              </a:rPr>
              <a:t>Xuan Thanh Pham, Chang-Hyung Choi and Jong-</a:t>
            </a:r>
            <a:r>
              <a:rPr kumimoji="1" lang="en-US" altLang="ko-KR" sz="2500" b="1" dirty="0" err="1">
                <a:solidFill>
                  <a:schemeClr val="bg1"/>
                </a:solidFill>
                <a:latin typeface="Helvetica" panose="020B0604020202020204" pitchFamily="34" charset="0"/>
                <a:cs typeface="Arial" panose="020B0604020202020204" pitchFamily="34" charset="0"/>
              </a:rPr>
              <a:t>Wook</a:t>
            </a:r>
            <a:r>
              <a:rPr kumimoji="1" lang="en-US" altLang="ko-KR" sz="2500" b="1" dirty="0">
                <a:solidFill>
                  <a:schemeClr val="bg1"/>
                </a:solidFill>
                <a:latin typeface="Helvetica" panose="020B0604020202020204" pitchFamily="34" charset="0"/>
                <a:cs typeface="Arial" panose="020B0604020202020204" pitchFamily="34" charset="0"/>
              </a:rPr>
              <a:t> Lee</a:t>
            </a:r>
          </a:p>
          <a:p>
            <a:pPr algn="just" eaLnBrk="1" hangingPunct="1">
              <a:spcBef>
                <a:spcPct val="50000"/>
              </a:spcBef>
              <a:buFontTx/>
              <a:buNone/>
            </a:pPr>
            <a:r>
              <a:rPr kumimoji="1" lang="en-US" altLang="ko-KR" sz="2500" b="1" dirty="0">
                <a:solidFill>
                  <a:schemeClr val="bg1"/>
                </a:solidFill>
                <a:latin typeface="Helvetica" panose="020B0604020202020204" pitchFamily="34" charset="0"/>
                <a:cs typeface="Arial" panose="020B0604020202020204" pitchFamily="34" charset="0"/>
              </a:rPr>
              <a:t>School of Electronics and Information, Kyung </a:t>
            </a:r>
            <a:r>
              <a:rPr kumimoji="1" lang="en-US" altLang="ko-KR" sz="2500" b="1" dirty="0" err="1">
                <a:solidFill>
                  <a:schemeClr val="bg1"/>
                </a:solidFill>
                <a:latin typeface="Helvetica" panose="020B0604020202020204" pitchFamily="34" charset="0"/>
                <a:cs typeface="Arial" panose="020B0604020202020204" pitchFamily="34" charset="0"/>
              </a:rPr>
              <a:t>Hee</a:t>
            </a:r>
            <a:r>
              <a:rPr kumimoji="1" lang="en-US" altLang="ko-KR" sz="2500" b="1" dirty="0">
                <a:solidFill>
                  <a:schemeClr val="bg1"/>
                </a:solidFill>
                <a:latin typeface="Helvetica" panose="020B0604020202020204" pitchFamily="34" charset="0"/>
                <a:cs typeface="Arial" panose="020B0604020202020204" pitchFamily="34" charset="0"/>
              </a:rPr>
              <a:t> University, jwlee@khu.ac.kr</a:t>
            </a:r>
            <a:endParaRPr kumimoji="1" lang="ko-KR" altLang="en-US" sz="2500" b="1" dirty="0">
              <a:solidFill>
                <a:schemeClr val="bg1"/>
              </a:solidFill>
              <a:latin typeface="Helvetica" panose="020B0604020202020204" pitchFamily="34" charset="0"/>
              <a:cs typeface="Arial" panose="020B0604020202020204" pitchFamily="34" charset="0"/>
            </a:endParaRPr>
          </a:p>
        </p:txBody>
      </p:sp>
      <p:sp>
        <p:nvSpPr>
          <p:cNvPr id="25" name="Text Box 853"/>
          <p:cNvSpPr txBox="1">
            <a:spLocks noChangeArrowheads="1"/>
          </p:cNvSpPr>
          <p:nvPr/>
        </p:nvSpPr>
        <p:spPr bwMode="auto">
          <a:xfrm>
            <a:off x="449262" y="35895175"/>
            <a:ext cx="2857657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04245" tIns="352123" rIns="704245" bIns="704245"/>
          <a:lstStyle>
            <a:lvl1pPr defTabSz="704850">
              <a:spcBef>
                <a:spcPct val="20000"/>
              </a:spcBef>
              <a:buChar char="•"/>
              <a:tabLst>
                <a:tab pos="384175" algn="l"/>
              </a:tabLst>
              <a:defRPr sz="11100">
                <a:solidFill>
                  <a:schemeClr val="tx1"/>
                </a:solidFill>
                <a:latin typeface="Times New Roman" panose="02020603050405020304" pitchFamily="18" charset="0"/>
              </a:defRPr>
            </a:lvl1pPr>
            <a:lvl2pPr marL="742950" indent="-285750" defTabSz="704850">
              <a:spcBef>
                <a:spcPct val="20000"/>
              </a:spcBef>
              <a:buChar char="–"/>
              <a:tabLst>
                <a:tab pos="384175" algn="l"/>
              </a:tabLst>
              <a:defRPr sz="9600">
                <a:solidFill>
                  <a:schemeClr val="tx1"/>
                </a:solidFill>
                <a:latin typeface="Times New Roman" panose="02020603050405020304" pitchFamily="18" charset="0"/>
              </a:defRPr>
            </a:lvl2pPr>
            <a:lvl3pPr marL="1143000" indent="-228600" defTabSz="704850">
              <a:spcBef>
                <a:spcPct val="20000"/>
              </a:spcBef>
              <a:buChar char="•"/>
              <a:tabLst>
                <a:tab pos="384175" algn="l"/>
              </a:tabLst>
              <a:defRPr sz="8300">
                <a:solidFill>
                  <a:schemeClr val="tx1"/>
                </a:solidFill>
                <a:latin typeface="Times New Roman" panose="02020603050405020304" pitchFamily="18" charset="0"/>
              </a:defRPr>
            </a:lvl3pPr>
            <a:lvl4pPr marL="1600200" indent="-228600" defTabSz="704850">
              <a:spcBef>
                <a:spcPct val="20000"/>
              </a:spcBef>
              <a:buChar char="–"/>
              <a:tabLst>
                <a:tab pos="384175" algn="l"/>
              </a:tabLst>
              <a:defRPr sz="6800">
                <a:solidFill>
                  <a:schemeClr val="tx1"/>
                </a:solidFill>
                <a:latin typeface="Times New Roman" panose="02020603050405020304" pitchFamily="18" charset="0"/>
              </a:defRPr>
            </a:lvl4pPr>
            <a:lvl5pPr marL="2057400" indent="-228600" defTabSz="704850">
              <a:spcBef>
                <a:spcPct val="20000"/>
              </a:spcBef>
              <a:buChar char="»"/>
              <a:tabLst>
                <a:tab pos="384175" algn="l"/>
              </a:tabLst>
              <a:defRPr sz="6800">
                <a:solidFill>
                  <a:schemeClr val="tx1"/>
                </a:solidFill>
                <a:latin typeface="Times New Roman" panose="02020603050405020304" pitchFamily="18" charset="0"/>
              </a:defRPr>
            </a:lvl5pPr>
            <a:lvl6pPr marL="25146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6pPr>
            <a:lvl7pPr marL="29718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7pPr>
            <a:lvl8pPr marL="34290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8pPr>
            <a:lvl9pPr marL="3886200" indent="-228600" defTabSz="704850" eaLnBrk="0" fontAlgn="base" hangingPunct="0">
              <a:spcBef>
                <a:spcPct val="20000"/>
              </a:spcBef>
              <a:spcAft>
                <a:spcPct val="0"/>
              </a:spcAft>
              <a:buChar char="»"/>
              <a:tabLst>
                <a:tab pos="384175" algn="l"/>
              </a:tabLst>
              <a:defRPr sz="6800">
                <a:solidFill>
                  <a:schemeClr val="tx1"/>
                </a:solidFill>
                <a:latin typeface="Times New Roman" panose="02020603050405020304" pitchFamily="18" charset="0"/>
              </a:defRPr>
            </a:lvl9pPr>
          </a:lstStyle>
          <a:p>
            <a:pPr algn="just" eaLnBrk="1" hangingPunct="1">
              <a:spcBef>
                <a:spcPct val="50000"/>
              </a:spcBef>
              <a:buFontTx/>
              <a:buNone/>
            </a:pPr>
            <a:r>
              <a:rPr lang="en-US" altLang="ko-KR" sz="3800" b="1" dirty="0">
                <a:solidFill>
                  <a:srgbClr val="89000B"/>
                </a:solidFill>
                <a:latin typeface="Arial Black" panose="020B0A04020102020204" pitchFamily="34" charset="0"/>
                <a:cs typeface="Arial" panose="020B0604020202020204" pitchFamily="34" charset="0"/>
              </a:rPr>
              <a:t>Acknowledgement</a:t>
            </a:r>
          </a:p>
          <a:p>
            <a:pPr algn="just">
              <a:spcBef>
                <a:spcPts val="600"/>
              </a:spcBef>
              <a:buNone/>
            </a:pPr>
            <a:r>
              <a:rPr lang="en-US" altLang="ko-KR" sz="2800" dirty="0">
                <a:cs typeface="Arial" panose="020B0604020202020204" pitchFamily="34" charset="0"/>
              </a:rPr>
              <a:t>The chip fabrication and CAD tools were supported by the IDEC (IC Design Education Center). </a:t>
            </a:r>
          </a:p>
        </p:txBody>
      </p:sp>
      <p:sp>
        <p:nvSpPr>
          <p:cNvPr id="79" name="Rectangle 943">
            <a:extLst>
              <a:ext uri="{FF2B5EF4-FFF2-40B4-BE49-F238E27FC236}">
                <a16:creationId xmlns:a16="http://schemas.microsoft.com/office/drawing/2014/main" id="{538482DE-49E5-4DFD-AE09-7238190BF247}"/>
              </a:ext>
            </a:extLst>
          </p:cNvPr>
          <p:cNvSpPr>
            <a:spLocks noChangeArrowheads="1"/>
          </p:cNvSpPr>
          <p:nvPr/>
        </p:nvSpPr>
        <p:spPr bwMode="auto">
          <a:xfrm>
            <a:off x="9677580" y="16556305"/>
            <a:ext cx="8099651" cy="11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59390" tIns="229695" rIns="459390" bIns="459390" anchor="ctr">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algn="ctr" eaLnBrk="1" hangingPunct="1">
              <a:spcBef>
                <a:spcPct val="0"/>
              </a:spcBef>
              <a:buFontTx/>
              <a:buNone/>
            </a:pPr>
            <a:r>
              <a:rPr lang="en-US" altLang="ko-KR" sz="2800" dirty="0">
                <a:cs typeface="Arial" panose="020B0604020202020204" pitchFamily="34" charset="0"/>
              </a:rPr>
              <a:t>Fig. 2 Schematic of Squeezed-inverter input stage </a:t>
            </a:r>
          </a:p>
        </p:txBody>
      </p:sp>
      <p:sp>
        <p:nvSpPr>
          <p:cNvPr id="81" name="Rectangle 943">
            <a:extLst>
              <a:ext uri="{FF2B5EF4-FFF2-40B4-BE49-F238E27FC236}">
                <a16:creationId xmlns:a16="http://schemas.microsoft.com/office/drawing/2014/main" id="{FF706082-8975-4128-BFE5-16B2F880794A}"/>
              </a:ext>
            </a:extLst>
          </p:cNvPr>
          <p:cNvSpPr>
            <a:spLocks noChangeArrowheads="1"/>
          </p:cNvSpPr>
          <p:nvPr/>
        </p:nvSpPr>
        <p:spPr bwMode="auto">
          <a:xfrm>
            <a:off x="363538" y="22802745"/>
            <a:ext cx="17413693" cy="11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59390" tIns="229695" rIns="459390" bIns="459390" anchor="ctr">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algn="ctr">
              <a:spcBef>
                <a:spcPct val="0"/>
              </a:spcBef>
              <a:buNone/>
            </a:pPr>
            <a:r>
              <a:rPr lang="en-US" altLang="ko-KR" sz="2800" dirty="0">
                <a:cs typeface="Arial" panose="020B0604020202020204" pitchFamily="34" charset="0"/>
              </a:rPr>
              <a:t>Fig. 3 a. Schematic and b. Monte Carlo simulation of the negative voltage generator; c. Power breakdown of the IA</a:t>
            </a:r>
          </a:p>
        </p:txBody>
      </p:sp>
      <p:sp>
        <p:nvSpPr>
          <p:cNvPr id="28" name="TextBox 92">
            <a:extLst>
              <a:ext uri="{FF2B5EF4-FFF2-40B4-BE49-F238E27FC236}">
                <a16:creationId xmlns:a16="http://schemas.microsoft.com/office/drawing/2014/main" id="{6F050474-7B29-4975-99E9-80CD6AAF9605}"/>
              </a:ext>
            </a:extLst>
          </p:cNvPr>
          <p:cNvSpPr txBox="1">
            <a:spLocks noChangeArrowheads="1"/>
          </p:cNvSpPr>
          <p:nvPr/>
        </p:nvSpPr>
        <p:spPr bwMode="auto">
          <a:xfrm>
            <a:off x="15349382" y="30291078"/>
            <a:ext cx="628246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eaLnBrk="1" hangingPunct="1">
              <a:spcBef>
                <a:spcPct val="0"/>
              </a:spcBef>
              <a:buFontTx/>
              <a:buNone/>
            </a:pPr>
            <a:r>
              <a:rPr lang="en-US" altLang="zh-CN" sz="2800" dirty="0">
                <a:cs typeface="Arial" panose="020B0604020202020204" pitchFamily="34" charset="0"/>
              </a:rPr>
              <a:t>Fig 6. Measured result of input impedance</a:t>
            </a:r>
            <a:endParaRPr lang="zh-CN" altLang="en-US" sz="2800" dirty="0">
              <a:cs typeface="Arial" panose="020B0604020202020204" pitchFamily="34" charset="0"/>
            </a:endParaRPr>
          </a:p>
        </p:txBody>
      </p:sp>
      <p:graphicFrame>
        <p:nvGraphicFramePr>
          <p:cNvPr id="1328" name="Object 1327">
            <a:extLst>
              <a:ext uri="{FF2B5EF4-FFF2-40B4-BE49-F238E27FC236}">
                <a16:creationId xmlns:a16="http://schemas.microsoft.com/office/drawing/2014/main" id="{56620870-8B76-4418-861A-2B4E4E7F6DC9}"/>
              </a:ext>
            </a:extLst>
          </p:cNvPr>
          <p:cNvGraphicFramePr>
            <a:graphicFrameLocks noChangeAspect="1"/>
          </p:cNvGraphicFramePr>
          <p:nvPr>
            <p:extLst>
              <p:ext uri="{D42A27DB-BD31-4B8C-83A1-F6EECF244321}">
                <p14:modId xmlns:p14="http://schemas.microsoft.com/office/powerpoint/2010/main" val="1814054858"/>
              </p:ext>
            </p:extLst>
          </p:nvPr>
        </p:nvGraphicFramePr>
        <p:xfrm>
          <a:off x="14636983" y="24857920"/>
          <a:ext cx="7159860" cy="5406886"/>
        </p:xfrm>
        <a:graphic>
          <a:graphicData uri="http://schemas.openxmlformats.org/presentationml/2006/ole">
            <mc:AlternateContent xmlns:mc="http://schemas.openxmlformats.org/markup-compatibility/2006">
              <mc:Choice xmlns:v="urn:schemas-microsoft-com:vml" Requires="v">
                <p:oleObj spid="_x0000_s2390" name="Graph" r:id="rId3" imgW="4132800" imgH="2879640" progId="Origin50.Graph">
                  <p:embed/>
                </p:oleObj>
              </mc:Choice>
              <mc:Fallback>
                <p:oleObj name="Graph" r:id="rId3" imgW="4132800" imgH="2879640" progId="Origin50.Graph">
                  <p:embed/>
                  <p:pic>
                    <p:nvPicPr>
                      <p:cNvPr id="0" name=""/>
                      <p:cNvPicPr/>
                      <p:nvPr/>
                    </p:nvPicPr>
                    <p:blipFill>
                      <a:blip r:embed="rId4"/>
                      <a:stretch>
                        <a:fillRect/>
                      </a:stretch>
                    </p:blipFill>
                    <p:spPr>
                      <a:xfrm>
                        <a:off x="14636983" y="24857920"/>
                        <a:ext cx="7159860" cy="5406886"/>
                      </a:xfrm>
                      <a:prstGeom prst="rect">
                        <a:avLst/>
                      </a:prstGeom>
                    </p:spPr>
                  </p:pic>
                </p:oleObj>
              </mc:Fallback>
            </mc:AlternateContent>
          </a:graphicData>
        </a:graphic>
      </p:graphicFrame>
      <p:sp>
        <p:nvSpPr>
          <p:cNvPr id="2" name="Rectangle 994">
            <a:extLst>
              <a:ext uri="{FF2B5EF4-FFF2-40B4-BE49-F238E27FC236}">
                <a16:creationId xmlns:a16="http://schemas.microsoft.com/office/drawing/2014/main" id="{702B8EF4-DBE5-485E-AE9E-B1165D51D6E4}"/>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A814B08-DD15-4488-BAF4-F49CEA369D2B}"/>
              </a:ext>
            </a:extLst>
          </p:cNvPr>
          <p:cNvGraphicFramePr>
            <a:graphicFrameLocks noChangeAspect="1"/>
          </p:cNvGraphicFramePr>
          <p:nvPr>
            <p:extLst>
              <p:ext uri="{D42A27DB-BD31-4B8C-83A1-F6EECF244321}">
                <p14:modId xmlns:p14="http://schemas.microsoft.com/office/powerpoint/2010/main" val="3857173137"/>
              </p:ext>
            </p:extLst>
          </p:nvPr>
        </p:nvGraphicFramePr>
        <p:xfrm>
          <a:off x="657225" y="10475909"/>
          <a:ext cx="10086940" cy="6053456"/>
        </p:xfrm>
        <a:graphic>
          <a:graphicData uri="http://schemas.openxmlformats.org/presentationml/2006/ole">
            <mc:AlternateContent xmlns:mc="http://schemas.openxmlformats.org/markup-compatibility/2006">
              <mc:Choice xmlns:v="urn:schemas-microsoft-com:vml" Requires="v">
                <p:oleObj spid="_x0000_s2391" name="Visio" r:id="rId5" imgW="15138654" imgH="9403461" progId="Visio.Drawing.11">
                  <p:embed/>
                </p:oleObj>
              </mc:Choice>
              <mc:Fallback>
                <p:oleObj name="Visio" r:id="rId5" imgW="15138654" imgH="9403461" progId="Visio.Drawing.11">
                  <p:embed/>
                  <p:pic>
                    <p:nvPicPr>
                      <p:cNvPr id="0" name="Object 1002"/>
                      <p:cNvPicPr>
                        <a:picLocks noChangeAspect="1" noChangeArrowheads="1"/>
                      </p:cNvPicPr>
                      <p:nvPr/>
                    </p:nvPicPr>
                    <p:blipFill>
                      <a:blip r:embed="rId6"/>
                      <a:srcRect/>
                      <a:stretch>
                        <a:fillRect/>
                      </a:stretch>
                    </p:blipFill>
                    <p:spPr bwMode="auto">
                      <a:xfrm>
                        <a:off x="657225" y="10475909"/>
                        <a:ext cx="10086940" cy="6053456"/>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2C32E5D6-CBB4-45F3-B340-F0FEC5CB9C8A}"/>
              </a:ext>
            </a:extLst>
          </p:cNvPr>
          <p:cNvGraphicFramePr>
            <a:graphicFrameLocks noChangeAspect="1"/>
          </p:cNvGraphicFramePr>
          <p:nvPr>
            <p:extLst>
              <p:ext uri="{D42A27DB-BD31-4B8C-83A1-F6EECF244321}">
                <p14:modId xmlns:p14="http://schemas.microsoft.com/office/powerpoint/2010/main" val="3857106859"/>
              </p:ext>
            </p:extLst>
          </p:nvPr>
        </p:nvGraphicFramePr>
        <p:xfrm>
          <a:off x="10826750" y="11018838"/>
          <a:ext cx="6553200" cy="5254625"/>
        </p:xfrm>
        <a:graphic>
          <a:graphicData uri="http://schemas.openxmlformats.org/presentationml/2006/ole">
            <mc:AlternateContent xmlns:mc="http://schemas.openxmlformats.org/markup-compatibility/2006">
              <mc:Choice xmlns:v="urn:schemas-microsoft-com:vml" Requires="v">
                <p:oleObj spid="_x0000_s2392" name="Visio" r:id="rId7" imgW="7086600" imgH="5041392" progId="Visio.Drawing.11">
                  <p:embed/>
                </p:oleObj>
              </mc:Choice>
              <mc:Fallback>
                <p:oleObj name="Visio" r:id="rId7" imgW="7086600" imgH="5041392" progId="Visio.Drawing.11">
                  <p:embed/>
                  <p:pic>
                    <p:nvPicPr>
                      <p:cNvPr id="0" name="Object 1011"/>
                      <p:cNvPicPr>
                        <a:picLocks noChangeAspect="1" noChangeArrowheads="1"/>
                      </p:cNvPicPr>
                      <p:nvPr/>
                    </p:nvPicPr>
                    <p:blipFill>
                      <a:blip r:embed="rId8"/>
                      <a:srcRect/>
                      <a:stretch>
                        <a:fillRect/>
                      </a:stretch>
                    </p:blipFill>
                    <p:spPr bwMode="auto">
                      <a:xfrm>
                        <a:off x="10826750" y="11018838"/>
                        <a:ext cx="6553200" cy="5254625"/>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DFF29380-7BBE-4B59-B586-BB23D25B39AE}"/>
              </a:ext>
            </a:extLst>
          </p:cNvPr>
          <p:cNvGraphicFramePr>
            <a:graphicFrameLocks noChangeAspect="1"/>
          </p:cNvGraphicFramePr>
          <p:nvPr>
            <p:extLst>
              <p:ext uri="{D42A27DB-BD31-4B8C-83A1-F6EECF244321}">
                <p14:modId xmlns:p14="http://schemas.microsoft.com/office/powerpoint/2010/main" val="2946902649"/>
              </p:ext>
            </p:extLst>
          </p:nvPr>
        </p:nvGraphicFramePr>
        <p:xfrm>
          <a:off x="809138" y="25257951"/>
          <a:ext cx="6308423" cy="4234722"/>
        </p:xfrm>
        <a:graphic>
          <a:graphicData uri="http://schemas.openxmlformats.org/presentationml/2006/ole">
            <mc:AlternateContent xmlns:mc="http://schemas.openxmlformats.org/markup-compatibility/2006">
              <mc:Choice xmlns:v="urn:schemas-microsoft-com:vml" Requires="v">
                <p:oleObj spid="_x0000_s2393" name="Visio" r:id="rId9" imgW="7804023" imgH="4256913" progId="Visio.Drawing.11">
                  <p:embed/>
                </p:oleObj>
              </mc:Choice>
              <mc:Fallback>
                <p:oleObj name="Visio" r:id="rId9" imgW="7804023" imgH="4256913" progId="Visio.Drawing.11">
                  <p:embed/>
                  <p:pic>
                    <p:nvPicPr>
                      <p:cNvPr id="0" name=""/>
                      <p:cNvPicPr/>
                      <p:nvPr/>
                    </p:nvPicPr>
                    <p:blipFill>
                      <a:blip r:embed="rId10"/>
                      <a:stretch>
                        <a:fillRect/>
                      </a:stretch>
                    </p:blipFill>
                    <p:spPr>
                      <a:xfrm>
                        <a:off x="809138" y="25257951"/>
                        <a:ext cx="6308423" cy="42347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467214EA-AE12-402F-AAA9-8EEC3B86C841}"/>
              </a:ext>
            </a:extLst>
          </p:cNvPr>
          <p:cNvGraphicFramePr>
            <a:graphicFrameLocks noChangeAspect="1"/>
          </p:cNvGraphicFramePr>
          <p:nvPr>
            <p:extLst>
              <p:ext uri="{D42A27DB-BD31-4B8C-83A1-F6EECF244321}">
                <p14:modId xmlns:p14="http://schemas.microsoft.com/office/powerpoint/2010/main" val="4242666275"/>
              </p:ext>
            </p:extLst>
          </p:nvPr>
        </p:nvGraphicFramePr>
        <p:xfrm>
          <a:off x="862689" y="17768888"/>
          <a:ext cx="16743942" cy="4584802"/>
        </p:xfrm>
        <a:graphic>
          <a:graphicData uri="http://schemas.openxmlformats.org/presentationml/2006/ole">
            <mc:AlternateContent xmlns:mc="http://schemas.openxmlformats.org/markup-compatibility/2006">
              <mc:Choice xmlns:v="urn:schemas-microsoft-com:vml" Requires="v">
                <p:oleObj spid="_x0000_s2394" name="Visio" r:id="rId11" imgW="25640919" imgH="6190488" progId="Visio.Drawing.11">
                  <p:embed/>
                </p:oleObj>
              </mc:Choice>
              <mc:Fallback>
                <p:oleObj name="Visio" r:id="rId11" imgW="25640919" imgH="6190488" progId="Visio.Drawing.11">
                  <p:embed/>
                  <p:pic>
                    <p:nvPicPr>
                      <p:cNvPr id="0" name="Object 1030"/>
                      <p:cNvPicPr>
                        <a:picLocks noChangeAspect="1" noChangeArrowheads="1"/>
                      </p:cNvPicPr>
                      <p:nvPr/>
                    </p:nvPicPr>
                    <p:blipFill>
                      <a:blip r:embed="rId12"/>
                      <a:srcRect/>
                      <a:stretch>
                        <a:fillRect/>
                      </a:stretch>
                    </p:blipFill>
                    <p:spPr bwMode="auto">
                      <a:xfrm>
                        <a:off x="862689" y="17768888"/>
                        <a:ext cx="16743942" cy="4584802"/>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349667D8-1DE2-4D4D-9A7F-F1ED6584CA64}"/>
              </a:ext>
            </a:extLst>
          </p:cNvPr>
          <p:cNvGraphicFramePr>
            <a:graphicFrameLocks noChangeAspect="1"/>
          </p:cNvGraphicFramePr>
          <p:nvPr>
            <p:extLst>
              <p:ext uri="{D42A27DB-BD31-4B8C-83A1-F6EECF244321}">
                <p14:modId xmlns:p14="http://schemas.microsoft.com/office/powerpoint/2010/main" val="3591535846"/>
              </p:ext>
            </p:extLst>
          </p:nvPr>
        </p:nvGraphicFramePr>
        <p:xfrm>
          <a:off x="7240318" y="24862126"/>
          <a:ext cx="7646996" cy="5402680"/>
        </p:xfrm>
        <a:graphic>
          <a:graphicData uri="http://schemas.openxmlformats.org/presentationml/2006/ole">
            <mc:AlternateContent xmlns:mc="http://schemas.openxmlformats.org/markup-compatibility/2006">
              <mc:Choice xmlns:v="urn:schemas-microsoft-com:vml" Requires="v">
                <p:oleObj spid="_x0000_s2395" name="Graph" r:id="rId13" imgW="4131720" imgH="2879640" progId="Origin50.Graph">
                  <p:embed/>
                </p:oleObj>
              </mc:Choice>
              <mc:Fallback>
                <p:oleObj name="Graph" r:id="rId13" imgW="4131720" imgH="2879640" progId="Origin50.Graph">
                  <p:embed/>
                  <p:pic>
                    <p:nvPicPr>
                      <p:cNvPr id="0" name=""/>
                      <p:cNvPicPr/>
                      <p:nvPr/>
                    </p:nvPicPr>
                    <p:blipFill>
                      <a:blip r:embed="rId14"/>
                      <a:stretch>
                        <a:fillRect/>
                      </a:stretch>
                    </p:blipFill>
                    <p:spPr>
                      <a:xfrm>
                        <a:off x="7240318" y="24862126"/>
                        <a:ext cx="7646996" cy="540268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99E7FBF8-12C6-43E8-9C57-98B55F2B6646}"/>
              </a:ext>
            </a:extLst>
          </p:cNvPr>
          <p:cNvGraphicFramePr>
            <a:graphicFrameLocks noChangeAspect="1"/>
          </p:cNvGraphicFramePr>
          <p:nvPr>
            <p:extLst>
              <p:ext uri="{D42A27DB-BD31-4B8C-83A1-F6EECF244321}">
                <p14:modId xmlns:p14="http://schemas.microsoft.com/office/powerpoint/2010/main" val="2596603528"/>
              </p:ext>
            </p:extLst>
          </p:nvPr>
        </p:nvGraphicFramePr>
        <p:xfrm>
          <a:off x="21475700" y="24862679"/>
          <a:ext cx="7505518" cy="5406887"/>
        </p:xfrm>
        <a:graphic>
          <a:graphicData uri="http://schemas.openxmlformats.org/presentationml/2006/ole">
            <mc:AlternateContent xmlns:mc="http://schemas.openxmlformats.org/markup-compatibility/2006">
              <mc:Choice xmlns:v="urn:schemas-microsoft-com:vml" Requires="v">
                <p:oleObj spid="_x0000_s2396" name="Graph" r:id="rId15" imgW="4114800" imgH="2868706" progId="Origin50.Graph">
                  <p:embed/>
                </p:oleObj>
              </mc:Choice>
              <mc:Fallback>
                <p:oleObj name="Graph" r:id="rId15" imgW="4114800" imgH="2868706" progId="Origin50.Graph">
                  <p:embed/>
                  <p:pic>
                    <p:nvPicPr>
                      <p:cNvPr id="0" name="Object 118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75700" y="24862679"/>
                        <a:ext cx="7505518" cy="5406887"/>
                      </a:xfrm>
                      <a:prstGeom prst="rect">
                        <a:avLst/>
                      </a:prstGeom>
                      <a:noFill/>
                    </p:spPr>
                  </p:pic>
                </p:oleObj>
              </mc:Fallback>
            </mc:AlternateContent>
          </a:graphicData>
        </a:graphic>
      </p:graphicFrame>
      <p:sp>
        <p:nvSpPr>
          <p:cNvPr id="45" name="TextBox 92">
            <a:extLst>
              <a:ext uri="{FF2B5EF4-FFF2-40B4-BE49-F238E27FC236}">
                <a16:creationId xmlns:a16="http://schemas.microsoft.com/office/drawing/2014/main" id="{4CCD88A7-E235-40B1-9354-7FB17A26ED04}"/>
              </a:ext>
            </a:extLst>
          </p:cNvPr>
          <p:cNvSpPr txBox="1">
            <a:spLocks noChangeArrowheads="1"/>
          </p:cNvSpPr>
          <p:nvPr/>
        </p:nvSpPr>
        <p:spPr bwMode="auto">
          <a:xfrm>
            <a:off x="22391361" y="30318056"/>
            <a:ext cx="6413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eaLnBrk="1" hangingPunct="1">
              <a:spcBef>
                <a:spcPct val="0"/>
              </a:spcBef>
              <a:buFontTx/>
              <a:buNone/>
            </a:pPr>
            <a:r>
              <a:rPr lang="en-US" altLang="zh-CN" sz="2800" dirty="0">
                <a:cs typeface="Arial" panose="020B0604020202020204" pitchFamily="34" charset="0"/>
              </a:rPr>
              <a:t>Fig 7. Measured input referred noise results</a:t>
            </a:r>
            <a:endParaRPr lang="zh-CN" altLang="en-US" sz="2800" dirty="0">
              <a:cs typeface="Arial" panose="020B0604020202020204" pitchFamily="34" charset="0"/>
            </a:endParaRPr>
          </a:p>
        </p:txBody>
      </p:sp>
      <p:sp>
        <p:nvSpPr>
          <p:cNvPr id="46" name="Rectangle 943">
            <a:extLst>
              <a:ext uri="{FF2B5EF4-FFF2-40B4-BE49-F238E27FC236}">
                <a16:creationId xmlns:a16="http://schemas.microsoft.com/office/drawing/2014/main" id="{F0A7A626-6154-4DE3-A685-DF8DB48DD445}"/>
              </a:ext>
            </a:extLst>
          </p:cNvPr>
          <p:cNvSpPr>
            <a:spLocks noChangeArrowheads="1"/>
          </p:cNvSpPr>
          <p:nvPr/>
        </p:nvSpPr>
        <p:spPr bwMode="auto">
          <a:xfrm>
            <a:off x="466724" y="22200544"/>
            <a:ext cx="17413693" cy="11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59390" tIns="229695" rIns="459390" bIns="459390" anchor="ctr">
            <a:spAutoFit/>
          </a:bodyPr>
          <a:lstStyle>
            <a:lvl1pPr>
              <a:spcBef>
                <a:spcPct val="20000"/>
              </a:spcBef>
              <a:buChar char="•"/>
              <a:defRPr sz="11100">
                <a:solidFill>
                  <a:schemeClr val="tx1"/>
                </a:solidFill>
                <a:latin typeface="Times New Roman" panose="02020603050405020304" pitchFamily="18" charset="0"/>
              </a:defRPr>
            </a:lvl1pPr>
            <a:lvl2pPr marL="742950" indent="-285750">
              <a:spcBef>
                <a:spcPct val="20000"/>
              </a:spcBef>
              <a:buChar char="–"/>
              <a:defRPr sz="9600">
                <a:solidFill>
                  <a:schemeClr val="tx1"/>
                </a:solidFill>
                <a:latin typeface="Times New Roman" panose="02020603050405020304" pitchFamily="18" charset="0"/>
              </a:defRPr>
            </a:lvl2pPr>
            <a:lvl3pPr marL="1143000" indent="-228600">
              <a:spcBef>
                <a:spcPct val="20000"/>
              </a:spcBef>
              <a:buChar char="•"/>
              <a:defRPr sz="8300">
                <a:solidFill>
                  <a:schemeClr val="tx1"/>
                </a:solidFill>
                <a:latin typeface="Times New Roman" panose="02020603050405020304" pitchFamily="18" charset="0"/>
              </a:defRPr>
            </a:lvl3pPr>
            <a:lvl4pPr marL="1600200" indent="-228600">
              <a:spcBef>
                <a:spcPct val="20000"/>
              </a:spcBef>
              <a:buChar char="–"/>
              <a:defRPr sz="6800">
                <a:solidFill>
                  <a:schemeClr val="tx1"/>
                </a:solidFill>
                <a:latin typeface="Times New Roman" panose="02020603050405020304" pitchFamily="18" charset="0"/>
              </a:defRPr>
            </a:lvl4pPr>
            <a:lvl5pPr marL="2057400" indent="-228600">
              <a:spcBef>
                <a:spcPct val="20000"/>
              </a:spcBef>
              <a:buChar char="»"/>
              <a:defRPr sz="6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6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6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6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6800">
                <a:solidFill>
                  <a:schemeClr val="tx1"/>
                </a:solidFill>
                <a:latin typeface="Times New Roman" panose="02020603050405020304" pitchFamily="18" charset="0"/>
              </a:defRPr>
            </a:lvl9pPr>
          </a:lstStyle>
          <a:p>
            <a:pPr algn="ctr">
              <a:spcBef>
                <a:spcPct val="0"/>
              </a:spcBef>
              <a:buNone/>
            </a:pPr>
            <a:r>
              <a:rPr lang="en-US" altLang="ko-KR" sz="2800" dirty="0">
                <a:cs typeface="Arial" panose="020B0604020202020204" pitchFamily="34" charset="0"/>
              </a:rPr>
              <a:t>(a)                                                           (b)                                                         (c) </a:t>
            </a: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8285</TotalTime>
  <Words>1123</Words>
  <Application>Microsoft Office PowerPoint</Application>
  <PresentationFormat>Custom</PresentationFormat>
  <Paragraphs>25</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vt:i4>
      </vt:variant>
    </vt:vector>
  </HeadingPairs>
  <TitlesOfParts>
    <vt:vector size="11" baseType="lpstr">
      <vt:lpstr>Arial</vt:lpstr>
      <vt:lpstr>Arial Black</vt:lpstr>
      <vt:lpstr>Calibri</vt:lpstr>
      <vt:lpstr>Calibri Light</vt:lpstr>
      <vt:lpstr>Helvetica</vt:lpstr>
      <vt:lpstr>Times New Roman</vt:lpstr>
      <vt:lpstr>Office 테마</vt:lpstr>
      <vt:lpstr>Graph</vt:lpstr>
      <vt:lpstr>Visio</vt:lpstr>
      <vt:lpstr>Microsoft Office Visio Drawing</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Pham Xuan Thanh</cp:lastModifiedBy>
  <cp:revision>162</cp:revision>
  <cp:lastPrinted>2020-04-22T07:33:34Z</cp:lastPrinted>
  <dcterms:created xsi:type="dcterms:W3CDTF">2018-03-08T06:02:33Z</dcterms:created>
  <dcterms:modified xsi:type="dcterms:W3CDTF">2020-04-24T12:39:24Z</dcterms:modified>
</cp:coreProperties>
</file>